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92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0" r:id="rId3"/>
    <p:sldId id="266" r:id="rId4"/>
    <p:sldId id="264" r:id="rId5"/>
    <p:sldId id="265" r:id="rId6"/>
    <p:sldId id="263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4" r:id="rId22"/>
    <p:sldId id="281" r:id="rId23"/>
    <p:sldId id="282" r:id="rId24"/>
    <p:sldId id="283" r:id="rId25"/>
  </p:sldIdLst>
  <p:sldSz cx="9144000" cy="6858000" type="screen4x3"/>
  <p:notesSz cx="7010400" cy="9236075"/>
  <p:embeddedFontLst>
    <p:embeddedFont>
      <p:font typeface="Arial Unicode MS" panose="020B0604020202020204" pitchFamily="34" charset="-128"/>
      <p:regular r:id="rId28"/>
    </p:embeddedFont>
    <p:embeddedFont>
      <p:font typeface="BlissMedium" pitchFamily="2" charset="0"/>
      <p:regular r:id="rId29"/>
    </p:embeddedFont>
    <p:embeddedFont>
      <p:font typeface="Formata-Medium" panose="020B0600000000000000" pitchFamily="34" charset="0"/>
      <p:regular r:id="rId30"/>
    </p:embeddedFont>
  </p:embeddedFontLst>
  <p:defaultTextStyle>
    <a:defPPr>
      <a:defRPr lang="fr-CA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38">
          <p15:clr>
            <a:srgbClr val="A4A3A4"/>
          </p15:clr>
        </p15:guide>
        <p15:guide id="2" orient="horz" pos="4269">
          <p15:clr>
            <a:srgbClr val="A4A3A4"/>
          </p15:clr>
        </p15:guide>
        <p15:guide id="3" pos="5494">
          <p15:clr>
            <a:srgbClr val="A4A3A4"/>
          </p15:clr>
        </p15:guide>
        <p15:guide id="4" pos="1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4745"/>
    <a:srgbClr val="4D4126"/>
    <a:srgbClr val="D4642B"/>
    <a:srgbClr val="7A7E7D"/>
    <a:srgbClr val="6B859E"/>
    <a:srgbClr val="204275"/>
    <a:srgbClr val="CB203C"/>
    <a:srgbClr val="273D5F"/>
    <a:srgbClr val="9A1F23"/>
    <a:srgbClr val="0042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ECE78F-30ED-A64D-9BE0-883D16EAF824}" v="8" dt="2022-01-18T22:26:25.9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2" autoAdjust="0"/>
    <p:restoredTop sz="92517" autoAdjust="0"/>
  </p:normalViewPr>
  <p:slideViewPr>
    <p:cSldViewPr showGuides="1">
      <p:cViewPr varScale="1">
        <p:scale>
          <a:sx n="118" d="100"/>
          <a:sy n="118" d="100"/>
        </p:scale>
        <p:origin x="1344" y="200"/>
      </p:cViewPr>
      <p:guideLst>
        <p:guide orient="horz" pos="3838"/>
        <p:guide orient="horz" pos="4269"/>
        <p:guide pos="5494"/>
        <p:guide pos="1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80"/>
    </p:cViewPr>
  </p:sorterViewPr>
  <p:notesViewPr>
    <p:cSldViewPr showGuides="1">
      <p:cViewPr>
        <p:scale>
          <a:sx n="106" d="100"/>
          <a:sy n="106" d="100"/>
        </p:scale>
        <p:origin x="-5250" y="-522"/>
      </p:cViewPr>
      <p:guideLst>
        <p:guide orient="horz" pos="2909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 Prud'Homme" userId="5e5508d7-69be-48f8-8f1e-5d36a68b414c" providerId="ADAL" clId="{7AECE78F-30ED-A64D-9BE0-883D16EAF824}"/>
    <pc:docChg chg="addSld delSld modSld">
      <pc:chgData name="Marc Prud'Homme" userId="5e5508d7-69be-48f8-8f1e-5d36a68b414c" providerId="ADAL" clId="{7AECE78F-30ED-A64D-9BE0-883D16EAF824}" dt="2022-01-18T22:26:30.440" v="116" actId="14100"/>
      <pc:docMkLst>
        <pc:docMk/>
      </pc:docMkLst>
      <pc:sldChg chg="modSp mod">
        <pc:chgData name="Marc Prud'Homme" userId="5e5508d7-69be-48f8-8f1e-5d36a68b414c" providerId="ADAL" clId="{7AECE78F-30ED-A64D-9BE0-883D16EAF824}" dt="2022-01-18T22:24:03.022" v="44" actId="20577"/>
        <pc:sldMkLst>
          <pc:docMk/>
          <pc:sldMk cId="0" sldId="280"/>
        </pc:sldMkLst>
        <pc:spChg chg="mod">
          <ac:chgData name="Marc Prud'Homme" userId="5e5508d7-69be-48f8-8f1e-5d36a68b414c" providerId="ADAL" clId="{7AECE78F-30ED-A64D-9BE0-883D16EAF824}" dt="2022-01-18T22:24:03.022" v="44" actId="20577"/>
          <ac:spMkLst>
            <pc:docMk/>
            <pc:sldMk cId="0" sldId="280"/>
            <ac:spMk id="4" creationId="{00000000-0000-0000-0000-000000000000}"/>
          </ac:spMkLst>
        </pc:spChg>
      </pc:sldChg>
      <pc:sldChg chg="addSp modSp add mod">
        <pc:chgData name="Marc Prud'Homme" userId="5e5508d7-69be-48f8-8f1e-5d36a68b414c" providerId="ADAL" clId="{7AECE78F-30ED-A64D-9BE0-883D16EAF824}" dt="2022-01-18T22:26:30.440" v="116" actId="14100"/>
        <pc:sldMkLst>
          <pc:docMk/>
          <pc:sldMk cId="3040103240" sldId="284"/>
        </pc:sldMkLst>
        <pc:spChg chg="mod">
          <ac:chgData name="Marc Prud'Homme" userId="5e5508d7-69be-48f8-8f1e-5d36a68b414c" providerId="ADAL" clId="{7AECE78F-30ED-A64D-9BE0-883D16EAF824}" dt="2022-01-18T22:25:19.852" v="112" actId="1076"/>
          <ac:spMkLst>
            <pc:docMk/>
            <pc:sldMk cId="3040103240" sldId="284"/>
            <ac:spMk id="4" creationId="{00000000-0000-0000-0000-000000000000}"/>
          </ac:spMkLst>
        </pc:spChg>
        <pc:picChg chg="add mod">
          <ac:chgData name="Marc Prud'Homme" userId="5e5508d7-69be-48f8-8f1e-5d36a68b414c" providerId="ADAL" clId="{7AECE78F-30ED-A64D-9BE0-883D16EAF824}" dt="2022-01-18T22:26:30.440" v="116" actId="14100"/>
          <ac:picMkLst>
            <pc:docMk/>
            <pc:sldMk cId="3040103240" sldId="284"/>
            <ac:picMk id="5" creationId="{9F4B29B2-A7F9-F74A-B347-45BF72142366}"/>
          </ac:picMkLst>
        </pc:picChg>
        <pc:picChg chg="add mod">
          <ac:chgData name="Marc Prud'Homme" userId="5e5508d7-69be-48f8-8f1e-5d36a68b414c" providerId="ADAL" clId="{7AECE78F-30ED-A64D-9BE0-883D16EAF824}" dt="2022-01-18T22:25:29.897" v="114" actId="1076"/>
          <ac:picMkLst>
            <pc:docMk/>
            <pc:sldMk cId="3040103240" sldId="284"/>
            <ac:picMk id="1026" creationId="{5713AB9C-70FC-1B47-A5A2-3BBA46EBE5F5}"/>
          </ac:picMkLst>
        </pc:picChg>
      </pc:sldChg>
      <pc:sldChg chg="add del">
        <pc:chgData name="Marc Prud'Homme" userId="5e5508d7-69be-48f8-8f1e-5d36a68b414c" providerId="ADAL" clId="{7AECE78F-30ED-A64D-9BE0-883D16EAF824}" dt="2022-01-18T22:24:09.759" v="45" actId="2696"/>
        <pc:sldMkLst>
          <pc:docMk/>
          <pc:sldMk cId="3242606775" sldId="28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3"/>
          </p:nvPr>
        </p:nvSpPr>
        <p:spPr>
          <a:xfrm>
            <a:off x="3970338" y="8772525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Osaka" pitchFamily="52" charset="-128"/>
              </a:defRPr>
            </a:lvl1pPr>
          </a:lstStyle>
          <a:p>
            <a:pPr>
              <a:defRPr/>
            </a:pPr>
            <a:fld id="{97834233-6072-4E67-9B55-28F62049FB30}" type="slidenum">
              <a:rPr lang="fr-CA"/>
              <a:pPr>
                <a:defRPr/>
              </a:pPr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15204945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6975" y="692150"/>
            <a:ext cx="4618038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387850"/>
            <a:ext cx="5607050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noProof="0" dirty="0"/>
              <a:t>Cliquez pour modifier les styles du texte du masque</a:t>
            </a:r>
          </a:p>
          <a:p>
            <a:pPr lvl="1"/>
            <a:r>
              <a:rPr lang="fr-CA" noProof="0" dirty="0"/>
              <a:t>Deuxième niveau</a:t>
            </a:r>
          </a:p>
          <a:p>
            <a:pPr lvl="2"/>
            <a:r>
              <a:rPr lang="fr-CA" noProof="0" dirty="0"/>
              <a:t>Troisième niveau</a:t>
            </a:r>
          </a:p>
          <a:p>
            <a:pPr lvl="3"/>
            <a:r>
              <a:rPr lang="fr-CA" noProof="0" dirty="0"/>
              <a:t>Quatrième niveau</a:t>
            </a:r>
          </a:p>
          <a:p>
            <a:pPr lvl="4"/>
            <a:r>
              <a:rPr lang="fr-CA" noProof="0" dirty="0"/>
              <a:t>Cinquième niveau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fld id="{2C02CAD0-EEDB-481F-B918-496328B7E2A3}" type="slidenum">
              <a:rPr lang="fr-CA"/>
              <a:pPr>
                <a:defRPr/>
              </a:pPr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149424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cha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inter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cha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inter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inter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inter_macro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cha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inter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cha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ro-inter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cha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inter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ro-cha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Cli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6215_montage_PPT_macro-micro_01_macro-1.jp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8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857356" y="249939"/>
            <a:ext cx="5500726" cy="110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pour modifier le style du titre</a:t>
            </a:r>
            <a:endParaRPr lang="fr-CA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1029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13938" y="1714488"/>
            <a:ext cx="8607787" cy="4378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0594" y="6456932"/>
            <a:ext cx="432000" cy="40800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 b="0">
                <a:solidFill>
                  <a:srgbClr val="6B859E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8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23" r:id="rId2"/>
    <p:sldLayoutId id="2147484018" r:id="rId3"/>
    <p:sldLayoutId id="2147484024" r:id="rId4"/>
    <p:sldLayoutId id="2147484019" r:id="rId5"/>
    <p:sldLayoutId id="2147484025" r:id="rId6"/>
    <p:sldLayoutId id="2147484020" r:id="rId7"/>
    <p:sldLayoutId id="2147484026" r:id="rId8"/>
    <p:sldLayoutId id="2147484021" r:id="rId9"/>
    <p:sldLayoutId id="2147484027" r:id="rId10"/>
    <p:sldLayoutId id="2147484022" r:id="rId11"/>
    <p:sldLayoutId id="2147484028" r:id="rId12"/>
    <p:sldLayoutId id="2147484017" r:id="rId13"/>
    <p:sldLayoutId id="2147484029" r:id="rId14"/>
  </p:sldLayoutIdLst>
  <p:hf hdr="0" ftr="0" dt="0"/>
  <p:txStyles>
    <p:titleStyle>
      <a:lvl1pPr algn="l" rtl="0" eaLnBrk="0" fontAlgn="base" hangingPunct="0">
        <a:lnSpc>
          <a:spcPts val="3400"/>
        </a:lnSpc>
        <a:spcBef>
          <a:spcPct val="0"/>
        </a:spcBef>
        <a:spcAft>
          <a:spcPct val="0"/>
        </a:spcAft>
        <a:defRPr sz="3000" b="1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Clr>
          <a:srgbClr val="D9C59E"/>
        </a:buClr>
        <a:buSzPct val="110000"/>
        <a:buFontTx/>
        <a:buNone/>
        <a:defRPr sz="2600" b="0" kern="1200">
          <a:solidFill>
            <a:srgbClr val="6B859E"/>
          </a:solidFill>
          <a:latin typeface="Arial" pitchFamily="34" charset="0"/>
          <a:ea typeface="+mn-ea"/>
          <a:cs typeface="Arial" pitchFamily="34" charset="0"/>
        </a:defRPr>
      </a:lvl1pPr>
      <a:lvl2pPr marL="361950" indent="-180975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5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2pPr>
      <a:lvl3pPr marL="714375" indent="-171450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3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3pPr>
      <a:lvl4pPr marL="1076325" indent="-180975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0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4pPr>
      <a:lvl5pPr marL="1438275" indent="-180975" algn="l" rtl="0" eaLnBrk="0" fontAlgn="base" hangingPunct="0">
        <a:spcBef>
          <a:spcPct val="20000"/>
        </a:spcBef>
        <a:spcAft>
          <a:spcPct val="0"/>
        </a:spcAft>
        <a:buClr>
          <a:srgbClr val="D4642B"/>
        </a:buClr>
        <a:buFont typeface="Wingdings" pitchFamily="2" charset="2"/>
        <a:buChar char="§"/>
        <a:defRPr sz="17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 leurs décisions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10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3 : les gens rationnels                raisonnent à la marge (suite)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économistes emploient l’expression « changements marginaux » pour décrire les petits ajustements apportés à un plan d’action existant.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Changements marginaux </a:t>
            </a:r>
            <a:r>
              <a:rPr lang="fr-CA" dirty="0"/>
              <a:t>: Petits ajustements   apportés à un plan d’action.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gens ainsi que les firmes comparent le bénéfice marginal (</a:t>
            </a:r>
            <a:r>
              <a:rPr lang="fr-CA" i="1" dirty="0" err="1"/>
              <a:t>Bm</a:t>
            </a:r>
            <a:r>
              <a:rPr lang="fr-CA" dirty="0"/>
              <a:t>) au coût marginal (</a:t>
            </a:r>
            <a:r>
              <a:rPr lang="fr-CA" i="1" dirty="0"/>
              <a:t>Cm</a:t>
            </a:r>
            <a:r>
              <a:rPr lang="fr-CA" dirty="0"/>
              <a:t>) d’une décision.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 leurs décisions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11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4 : les gens réagissent </a:t>
            </a:r>
            <a:br>
              <a:rPr lang="fr-CA" b="1" dirty="0"/>
            </a:br>
            <a:r>
              <a:rPr lang="fr-CA" b="1" dirty="0"/>
              <a:t>aux incitatifs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Incitatif</a:t>
            </a:r>
            <a:r>
              <a:rPr lang="fr-CA" dirty="0"/>
              <a:t> : Ce qui conduit une personne à agir.</a:t>
            </a:r>
            <a:r>
              <a:rPr lang="en-US" dirty="0"/>
              <a:t>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changements marginaux dans les coûts ou </a:t>
            </a:r>
            <a:br>
              <a:rPr lang="fr-CA" dirty="0"/>
            </a:br>
            <a:r>
              <a:rPr lang="fr-CA" dirty="0"/>
              <a:t>les bénéfices motivent les gens à répondre aux actions qui en sont la cause.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décision de choisir une option ou une autre est effective lorsque le bénéfice marginal (</a:t>
            </a:r>
            <a:r>
              <a:rPr lang="fr-CA" i="1" dirty="0" err="1"/>
              <a:t>Bm</a:t>
            </a:r>
            <a:r>
              <a:rPr lang="fr-CA" dirty="0"/>
              <a:t>) de l’option excède son coût marginal (</a:t>
            </a:r>
            <a:r>
              <a:rPr lang="fr-CA" i="1" dirty="0"/>
              <a:t>Cm</a:t>
            </a:r>
            <a:r>
              <a:rPr lang="fr-CA" dirty="0"/>
              <a:t>).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individus </a:t>
            </a:r>
            <a:br>
              <a:rPr lang="fr-CA" dirty="0"/>
            </a:br>
            <a:r>
              <a:rPr lang="fr-CA" dirty="0"/>
              <a:t>interagissent-ils ? 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12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lvl="1" indent="0">
              <a:spcAft>
                <a:spcPct val="0"/>
              </a:spcAft>
              <a:buSzPct val="110000"/>
              <a:buNone/>
            </a:pPr>
            <a:r>
              <a:rPr lang="fr-CA" sz="2600" dirty="0"/>
              <a:t>Les principes cinq à sept portent sur les interactions des individus.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individus </a:t>
            </a:r>
            <a:br>
              <a:rPr lang="fr-CA" dirty="0"/>
            </a:br>
            <a:r>
              <a:rPr lang="fr-CA" dirty="0"/>
              <a:t>interagissent-ils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13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5 : les échanges améliorent </a:t>
            </a:r>
            <a:br>
              <a:rPr lang="fr-CA" b="1" dirty="0"/>
            </a:br>
            <a:r>
              <a:rPr lang="fr-CA" b="1" dirty="0"/>
              <a:t>le bien-être de tous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gens tirent profit de leur habilité à échanger avec   les autres.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concurrence procure des bénéfices grâce aux échanges.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échanges permettent à chacun de se spécialiser dans le domaine où il excelle. 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individus  interagissent-ils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14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6 : les marchés représentent </a:t>
            </a:r>
            <a:br>
              <a:rPr lang="fr-CA" b="1" dirty="0"/>
            </a:br>
            <a:r>
              <a:rPr lang="fr-CA" b="1" dirty="0"/>
              <a:t>en général une bonne façon d’organiser l’activité économique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Économie de marché </a:t>
            </a:r>
            <a:r>
              <a:rPr lang="fr-CA" dirty="0"/>
              <a:t>: Économie dans laquelle l’allocation des ressources repose sur les décisions    des ménages et des firmes interagissant sur                 les marchés. 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individus  interagissent-ils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15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6 : les marchés représentent </a:t>
            </a:r>
            <a:br>
              <a:rPr lang="fr-CA" b="1" dirty="0"/>
            </a:br>
            <a:r>
              <a:rPr lang="fr-CA" b="1" dirty="0"/>
              <a:t>en général une bonne façon d’organiser l’activité économique (suite)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Adam Smith a fait l’observation la plus célèbre de toute la science économique : les ménages et les entreprises interagissent sur les marchés comme s’ils étaient guidés par une main invisible qui les conduit, sans qu’ils en soient conscients, vers des solutions collectivement avantageuses. 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individus </a:t>
            </a:r>
            <a:br>
              <a:rPr lang="fr-CA" dirty="0"/>
            </a:br>
            <a:r>
              <a:rPr lang="fr-CA" dirty="0"/>
              <a:t>interagissent-ils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16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7 : le gouvernement peut parfois améliorer les solutions de marché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Défaillances du marché </a:t>
            </a:r>
            <a:r>
              <a:rPr lang="fr-CA" dirty="0"/>
              <a:t>: Situations dans lesquelles </a:t>
            </a:r>
            <a:br>
              <a:rPr lang="fr-CA" dirty="0"/>
            </a:br>
            <a:r>
              <a:rPr lang="fr-CA" dirty="0"/>
              <a:t>le marché, livré à lui-même, ne parvient pas à allouer </a:t>
            </a:r>
            <a:br>
              <a:rPr lang="fr-CA" dirty="0"/>
            </a:br>
            <a:r>
              <a:rPr lang="fr-CA" dirty="0"/>
              <a:t>les ressources de manière efficiente. 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Externalité </a:t>
            </a:r>
            <a:r>
              <a:rPr lang="fr-CA" dirty="0"/>
              <a:t>: Effet du comportement d’un agent sur </a:t>
            </a:r>
            <a:br>
              <a:rPr lang="fr-CA" dirty="0"/>
            </a:br>
            <a:r>
              <a:rPr lang="fr-CA" dirty="0"/>
              <a:t>le bien-être d’un tiers.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Pouvoir de marché </a:t>
            </a:r>
            <a:r>
              <a:rPr lang="fr-CA" dirty="0"/>
              <a:t>: Capacité d’un agent économique (ou d’un groupe d’agents) à avoir une influence démesurée sur les prix du marché.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17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sz="2600" dirty="0"/>
              <a:t>Les trois derniers principes s’appliquent au fonctionnement général de l’économie.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18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8 : le niveau de vie d’un pays dépend     de sa capacité à produire des biens et des services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À l’échelle mondiale, il existe une disparité colossale entre les niveaux de vie des pays.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En 2013 :</a:t>
            </a:r>
          </a:p>
          <a:p>
            <a:pPr lvl="2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 revenu du Canadien moyen avoisinait 43 000 $. </a:t>
            </a:r>
          </a:p>
          <a:p>
            <a:pPr lvl="2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 revenu du Mexicain moyen n’était que de 10 000 $.</a:t>
            </a:r>
          </a:p>
          <a:p>
            <a:pPr lvl="2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 revenu du Rwandais moyen n’excédait pas 1 400 $.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19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8 : le niveau de vie d’un pays dépend     de sa capacité à produire des biens et des services (suite)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Au Canada, dans les dernières décennies, les revenus réels ont augmenté d’environ 2 % par année.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différences de niveau de vie entre des pays </a:t>
            </a:r>
            <a:br>
              <a:rPr lang="fr-CA" dirty="0"/>
            </a:br>
            <a:r>
              <a:rPr lang="fr-CA" dirty="0"/>
              <a:t>ou des provinces sont attribuables à la productivité.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Productivité</a:t>
            </a:r>
            <a:r>
              <a:rPr lang="fr-CA" dirty="0"/>
              <a:t> : Quantité de biens et de services produits par travailleur ou par heure travaillée.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4000" dirty="0"/>
              <a:t>Partie 1 : Introduction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</a:t>
            </a:fld>
            <a:endParaRPr lang="fr-CA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2"/>
          </p:nvPr>
        </p:nvSpPr>
        <p:spPr>
          <a:xfrm>
            <a:off x="304800" y="2971800"/>
            <a:ext cx="8610780" cy="1481150"/>
          </a:xfrm>
        </p:spPr>
        <p:txBody>
          <a:bodyPr/>
          <a:lstStyle/>
          <a:p>
            <a:pPr algn="ctr"/>
            <a:r>
              <a:rPr lang="fr-CA" sz="4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Dix principes d’économie</a:t>
            </a:r>
          </a:p>
          <a:p>
            <a:endParaRPr lang="fr-CA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CA" dirty="0"/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20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9 : les prix montent lorsque le gouvernement émet trop de monnaie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Une des causes de l’inflation est la croissance              de la masse monétaire.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Inflation</a:t>
            </a:r>
            <a:r>
              <a:rPr lang="fr-CA" dirty="0"/>
              <a:t> : Augmentation générale du niveau des prix.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Lorsque l’État émet de grandes quantités de monnaie,   la valeur de celle-ci s’effondre</a:t>
            </a:r>
            <a:r>
              <a:rPr lang="fr-CA" sz="2800" dirty="0"/>
              <a:t>.</a:t>
            </a:r>
            <a:endParaRPr lang="fr-CA" sz="2600" dirty="0"/>
          </a:p>
          <a:p>
            <a:endParaRPr lang="fr-FR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21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9 : les prix montent lorsque le gouvernement émet trop de monnaie (suite)</a:t>
            </a:r>
            <a:endParaRPr lang="fr-F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/>
              <a:t>Allemagne juin1921 à Janvier 1924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13AB9C-70FC-1B47-A5A2-3BBA46EBE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063" y="2828925"/>
            <a:ext cx="2794000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4B29B2-A7F9-F74A-B347-45BF72142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3068960"/>
            <a:ext cx="4505394" cy="291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1032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22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10 : à court terme, la société est soumise à un arbitrage entre l’inflation et le chômage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Augmenter la masse monétaire dans l’économie stimule la demande de biens et de services.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Une augmentation de la demande peut conduire          les firmes à hausser leurs prix, mais à court terme,      elle les encourage à accroître leur production et              à embaucher plus de travailleurs.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Cette augmentation de l’embauche provoque </a:t>
            </a:r>
            <a:br>
              <a:rPr lang="fr-CA" dirty="0"/>
            </a:br>
            <a:r>
              <a:rPr lang="fr-CA" dirty="0"/>
              <a:t>une diminution du taux de chômage.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l’économie </a:t>
            </a:r>
            <a:br>
              <a:rPr lang="fr-CA" dirty="0"/>
            </a:br>
            <a:r>
              <a:rPr lang="fr-CA" dirty="0"/>
              <a:t>fonctionne-t-elle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23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10 : à court terme, la société est soumise à un arbitrage entre l’inflation et le chômage (suite)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Sur une période d’une année ou deux, les politiques économiques poussent l’inflation et le chômage dans   des directions opposées.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Cet arbitrage joue un rôle important dans l’analyse        du cycle économique.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Cycle économique </a:t>
            </a:r>
            <a:r>
              <a:rPr lang="fr-CA" dirty="0"/>
              <a:t>:</a:t>
            </a:r>
            <a:r>
              <a:rPr lang="fr-CA" b="1" dirty="0"/>
              <a:t> </a:t>
            </a:r>
            <a:r>
              <a:rPr lang="fr-CA" dirty="0"/>
              <a:t>Fluctuations de l’activité économique.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2600" dirty="0"/>
              <a:t>Tableau 1.1: Dix principes d’économie</a:t>
            </a:r>
            <a:endParaRPr lang="fr-FR" sz="26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24</a:t>
            </a:fld>
            <a:endParaRPr lang="fr-CA" dirty="0"/>
          </a:p>
        </p:txBody>
      </p:sp>
      <p:pic>
        <p:nvPicPr>
          <p:cNvPr id="5" name="Espace réservé du contenu 4" descr="macro_tableau_1-1.jpg"/>
          <p:cNvPicPr>
            <a:picLocks noGrp="1" noChangeAspect="1"/>
          </p:cNvPicPr>
          <p:nvPr>
            <p:ph sz="quarter" idx="12"/>
          </p:nvPr>
        </p:nvPicPr>
        <p:blipFill>
          <a:blip r:embed="rId2"/>
          <a:srcRect l="-28354" r="-28354"/>
          <a:stretch>
            <a:fillRect/>
          </a:stretch>
        </p:blipFill>
        <p:spPr>
          <a:xfrm>
            <a:off x="152400" y="1524000"/>
            <a:ext cx="8994753" cy="46482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3</a:t>
            </a:fld>
            <a:endParaRPr lang="fr-CA" dirty="0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 terme </a:t>
            </a:r>
            <a:r>
              <a:rPr lang="fr-CA" i="1" dirty="0"/>
              <a:t>économie </a:t>
            </a:r>
            <a:r>
              <a:rPr lang="fr-CA" dirty="0"/>
              <a:t>vient des mots grecs :</a:t>
            </a:r>
          </a:p>
          <a:p>
            <a:pPr lvl="2">
              <a:spcAft>
                <a:spcPct val="20000"/>
              </a:spcAft>
              <a:buFont typeface="Times" charset="0"/>
              <a:buChar char="•"/>
            </a:pPr>
            <a:r>
              <a:rPr lang="fr-CA" i="1" dirty="0" err="1"/>
              <a:t>oikos</a:t>
            </a:r>
            <a:r>
              <a:rPr lang="fr-CA" i="1" dirty="0"/>
              <a:t>, </a:t>
            </a:r>
            <a:r>
              <a:rPr lang="fr-CA" dirty="0"/>
              <a:t>qui signifie « maison ».</a:t>
            </a:r>
          </a:p>
          <a:p>
            <a:pPr lvl="2">
              <a:spcAft>
                <a:spcPct val="20000"/>
              </a:spcAft>
              <a:buFont typeface="Times" charset="0"/>
              <a:buChar char="•"/>
            </a:pPr>
            <a:r>
              <a:rPr lang="fr-CA" i="1" dirty="0" err="1"/>
              <a:t>nomos</a:t>
            </a:r>
            <a:r>
              <a:rPr lang="fr-CA" i="1" dirty="0"/>
              <a:t>, </a:t>
            </a:r>
            <a:r>
              <a:rPr lang="fr-CA" dirty="0"/>
              <a:t>qui signifie « administrer ».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Au sens propre, l’économie est donc l’administration      de la maison.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Un ménage doit faire de nombreux choix.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famille doit répartir les ressources rares entre </a:t>
            </a:r>
            <a:br>
              <a:rPr lang="fr-CA" dirty="0"/>
            </a:br>
            <a:r>
              <a:rPr lang="fr-CA" dirty="0"/>
              <a:t>ses membres selon les capacités, les efforts et </a:t>
            </a:r>
            <a:br>
              <a:rPr lang="fr-CA" dirty="0"/>
            </a:br>
            <a:r>
              <a:rPr lang="fr-CA" dirty="0"/>
              <a:t>les désirs de chacun.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(suite)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4</a:t>
            </a:fld>
            <a:endParaRPr lang="fr-CA" dirty="0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gestion des ressources de la société est importante, car les ressources sont rares.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Rareté</a:t>
            </a:r>
            <a:r>
              <a:rPr lang="fr-CA" dirty="0"/>
              <a:t> : Caractère limité des ressources dont dispose   la société pour satisfaire les besoins de ses membres.</a:t>
            </a:r>
            <a:endParaRPr lang="en-US" dirty="0"/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Économie </a:t>
            </a:r>
            <a:r>
              <a:rPr lang="fr-CA" dirty="0"/>
              <a:t>: Étude de l’utilisation de ressources rares pour satisfaire des besoins illimités.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(suite)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5</a:t>
            </a:fld>
            <a:endParaRPr lang="fr-CA" dirty="0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économistes étudient ce qui motive les décisions  des individus.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Ils observent les interactions des individus en tant que vendeurs ou acheteurs.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Ils analysent les forces et les tendances de l’économie.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science économique comporte certes de multiples facettes, mais son champ est unifié par plusieurs principes fondamentaux.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Nous en étudierons dix</a:t>
            </a:r>
            <a:r>
              <a:rPr lang="fr-CA" sz="2600" dirty="0"/>
              <a:t>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</a:t>
            </a:r>
            <a:br>
              <a:rPr lang="fr-CA" dirty="0"/>
            </a:br>
            <a:r>
              <a:rPr lang="fr-CA" dirty="0"/>
              <a:t>leurs décisions ?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6</a:t>
            </a:fld>
            <a:endParaRPr lang="fr-CA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L’économie reflète le comportement des individus.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quatre premiers principes concernent la prise </a:t>
            </a:r>
            <a:br>
              <a:rPr lang="fr-CA" dirty="0"/>
            </a:br>
            <a:r>
              <a:rPr lang="fr-CA" dirty="0"/>
              <a:t>de décisions individuelles. </a:t>
            </a:r>
          </a:p>
          <a:p>
            <a:endParaRPr lang="fr-CA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</a:t>
            </a:r>
            <a:br>
              <a:rPr lang="fr-CA" dirty="0"/>
            </a:br>
            <a:r>
              <a:rPr lang="fr-CA" dirty="0"/>
              <a:t>leurs décisions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7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180975" lvl="1" indent="0">
              <a:spcAft>
                <a:spcPct val="20000"/>
              </a:spcAft>
              <a:buNone/>
            </a:pPr>
            <a:r>
              <a:rPr lang="fr-CA" sz="2600" b="1" dirty="0"/>
              <a:t>Principe n</a:t>
            </a:r>
            <a:r>
              <a:rPr lang="fr-CA" sz="2600" b="1" baseline="30000" dirty="0"/>
              <a:t>o</a:t>
            </a:r>
            <a:r>
              <a:rPr lang="fr-CA" sz="2600" b="1" dirty="0"/>
              <a:t> 1 : les gens sont soumis </a:t>
            </a:r>
            <a:br>
              <a:rPr lang="fr-CA" sz="2600" b="1" dirty="0"/>
            </a:br>
            <a:r>
              <a:rPr lang="fr-CA" sz="2600" b="1" dirty="0"/>
              <a:t>à des arbitrages</a:t>
            </a:r>
            <a:endParaRPr lang="fr-CA" sz="2600" dirty="0"/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Pour obtenir ce que nous voulons, nous devons habituellement renoncer à autre chose qui nous tient      à cœur. 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Efficience</a:t>
            </a:r>
            <a:r>
              <a:rPr lang="fr-CA" dirty="0"/>
              <a:t> : Capacité de la société à tirer le maximum  de ses ressources rares.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Équité</a:t>
            </a:r>
            <a:r>
              <a:rPr lang="fr-CA" dirty="0"/>
              <a:t> : Capacité de répartir de façon juste la richesse entre l’ensemble des agents</a:t>
            </a:r>
            <a:r>
              <a:rPr lang="fr-CA" sz="2600" dirty="0"/>
              <a:t>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</a:t>
            </a:r>
            <a:br>
              <a:rPr lang="fr-CA" dirty="0"/>
            </a:br>
            <a:r>
              <a:rPr lang="fr-CA" dirty="0"/>
              <a:t>leurs décisions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8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2 : le coût d’un bien est </a:t>
            </a:r>
            <a:br>
              <a:rPr lang="fr-CA" b="1" dirty="0"/>
            </a:br>
            <a:r>
              <a:rPr lang="fr-CA" b="1" dirty="0"/>
              <a:t>ce à quoi il faut renoncer pour l’obtenir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La prise de décisions implique de comparer les coûts    et les avantages de diverses options.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Coût de renonciation </a:t>
            </a:r>
            <a:r>
              <a:rPr lang="fr-CA" dirty="0"/>
              <a:t>: Ce à quoi il faut renoncer      pour obtenir quelque chose. 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Comment les gens prennent-ils  leurs décisions ? (suite)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9</a:t>
            </a:fld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Principe n</a:t>
            </a:r>
            <a:r>
              <a:rPr lang="fr-CA" b="1" baseline="30000" dirty="0"/>
              <a:t>o</a:t>
            </a:r>
            <a:r>
              <a:rPr lang="fr-CA" b="1" dirty="0"/>
              <a:t> 3 : les gens rationnels                raisonnent à la marge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dirty="0"/>
              <a:t>Les économistes supposent généralement que les gens sont rationnels.</a:t>
            </a:r>
          </a:p>
          <a:p>
            <a:pPr lvl="1">
              <a:spcAft>
                <a:spcPct val="20000"/>
              </a:spcAft>
              <a:buFont typeface="Times" charset="0"/>
              <a:buChar char="•"/>
            </a:pPr>
            <a:r>
              <a:rPr lang="fr-CA" b="1" dirty="0"/>
              <a:t>Gens rationnels </a:t>
            </a:r>
            <a:r>
              <a:rPr lang="fr-CA" dirty="0"/>
              <a:t>: Personnes qui tentent délibérément  et systématiquement d’atteindre les objectifs qu’elles se fixent, en tenant compte des contraintes auxquelles   elles font face.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nception personnalisée">
  <a:themeElements>
    <a:clrScheme name="Marketing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D87A1"/>
      </a:hlink>
      <a:folHlink>
        <a:srgbClr val="8EAB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9055</TotalTime>
  <Words>1312</Words>
  <Application>Microsoft Macintosh PowerPoint</Application>
  <PresentationFormat>On-screen Show (4:3)</PresentationFormat>
  <Paragraphs>123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Times</vt:lpstr>
      <vt:lpstr>Formata-Medium</vt:lpstr>
      <vt:lpstr>Arial</vt:lpstr>
      <vt:lpstr>Arial Unicode MS</vt:lpstr>
      <vt:lpstr>BlissMedium</vt:lpstr>
      <vt:lpstr>Wingdings</vt:lpstr>
      <vt:lpstr>Conception personnalisée</vt:lpstr>
      <vt:lpstr>PowerPoint Presentation</vt:lpstr>
      <vt:lpstr>Partie 1 : Introduction</vt:lpstr>
      <vt:lpstr>Introduction</vt:lpstr>
      <vt:lpstr>Introduction (suite)</vt:lpstr>
      <vt:lpstr>Introduction (suite)</vt:lpstr>
      <vt:lpstr>Comment les gens prennent-ils  leurs décisions ?</vt:lpstr>
      <vt:lpstr>Comment les gens prennent-ils  leurs décisions ? (suite)</vt:lpstr>
      <vt:lpstr>Comment les gens prennent-ils  leurs décisions ? (suite)</vt:lpstr>
      <vt:lpstr>Comment les gens prennent-ils  leurs décisions ? (suite)</vt:lpstr>
      <vt:lpstr>Comment les gens prennent-ils  leurs décisions ? (suite)</vt:lpstr>
      <vt:lpstr>Comment les gens prennent-ils  leurs décisions ? (suite)</vt:lpstr>
      <vt:lpstr>Comment les individus  interagissent-ils ? </vt:lpstr>
      <vt:lpstr>Comment les individus  interagissent-ils ? (suite)</vt:lpstr>
      <vt:lpstr>Comment les individus  interagissent-ils ? (suite)</vt:lpstr>
      <vt:lpstr>Comment les individus  interagissent-ils ? (suite)</vt:lpstr>
      <vt:lpstr>Comment les individus  interagissent-ils ? (suite)</vt:lpstr>
      <vt:lpstr>Comment l’économie  fonctionne-t-elle ?</vt:lpstr>
      <vt:lpstr>Comment l’économie  fonctionne-t-elle ? (suite)</vt:lpstr>
      <vt:lpstr>Comment l’économie  fonctionne-t-elle ? (suite)</vt:lpstr>
      <vt:lpstr>Comment l’économie  fonctionne-t-elle ? (suite)</vt:lpstr>
      <vt:lpstr>Comment l’économie  fonctionne-t-elle ? (suite)</vt:lpstr>
      <vt:lpstr>Comment l’économie  fonctionne-t-elle ? (suite)</vt:lpstr>
      <vt:lpstr>Comment l’économie  fonctionne-t-elle ? (suite)</vt:lpstr>
      <vt:lpstr>Tableau 1.1: Dix principes d’économie</vt:lpstr>
    </vt:vector>
  </TitlesOfParts>
  <Company>Cheneliere-Education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Potter Nouvelle génération</dc:title>
  <dc:creator>Maria Sheink</dc:creator>
  <cp:lastModifiedBy>Marc Prudhomme</cp:lastModifiedBy>
  <cp:revision>979</cp:revision>
  <cp:lastPrinted>2010-03-09T15:24:54Z</cp:lastPrinted>
  <dcterms:created xsi:type="dcterms:W3CDTF">2014-05-06T14:12:35Z</dcterms:created>
  <dcterms:modified xsi:type="dcterms:W3CDTF">2022-01-18T22:26:56Z</dcterms:modified>
</cp:coreProperties>
</file>

<file path=docProps/thumbnail.jpeg>
</file>